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69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AI-Powered Banking Chatbot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139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Milestone-wise Implementation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6661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Technologies: Python, NLP, spaCy, Streamlit,APIs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Timeline: 8 Weeks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599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Prepared by: Lavanya Yandapalli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93" y="218718"/>
            <a:ext cx="3158014" cy="77921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8977" y="966668"/>
            <a:ext cx="6488787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Future Enhancements</a:t>
            </a:r>
            <a:endParaRPr lang="en-US" sz="2550" dirty="0"/>
          </a:p>
        </p:txBody>
      </p:sp>
      <p:sp>
        <p:nvSpPr>
          <p:cNvPr id="5" name="Text 1"/>
          <p:cNvSpPr/>
          <p:nvPr/>
        </p:nvSpPr>
        <p:spPr>
          <a:xfrm>
            <a:off x="6098977" y="1640919"/>
            <a:ext cx="79188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Successfully developed an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AI-Powered Banking Chatbot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through a structured, milestone-based approach.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098977" y="2397800"/>
            <a:ext cx="393740" cy="39374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3"/>
          <p:cNvSpPr/>
          <p:nvPr/>
        </p:nvSpPr>
        <p:spPr>
          <a:xfrm>
            <a:off x="6667738" y="2457926"/>
            <a:ext cx="2091214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667738" y="2820353"/>
            <a:ext cx="73500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Intent &amp; entity recognition engine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667738" y="3161586"/>
            <a:ext cx="73500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dialogue management and context tracking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667738" y="3502819"/>
            <a:ext cx="73500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Intuitive web-based chat interface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667738" y="3844052"/>
            <a:ext cx="73500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admin panel with training and analytics capabilities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98977" y="4474131"/>
            <a:ext cx="393740" cy="39374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9"/>
          <p:cNvSpPr/>
          <p:nvPr/>
        </p:nvSpPr>
        <p:spPr>
          <a:xfrm>
            <a:off x="6667738" y="4534257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Impact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667738" y="4896683"/>
            <a:ext cx="7350085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automated, secure, and scalable customer support, transforming banking interactions.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6098977" y="5439251"/>
            <a:ext cx="2528173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098977" y="5959197"/>
            <a:ext cx="791884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with real banking APIs for live data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6098977" y="6300430"/>
            <a:ext cx="791884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Multi-language and voice-based support for wider reach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6098977" y="6641663"/>
            <a:ext cx="791884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Deployment on WhatsApp and mobile platforms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6098977" y="6982897"/>
            <a:ext cx="791884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LLM-based conversational intelligence for richer interactions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73949"/>
            <a:ext cx="1134260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1: Intent &amp; Entity Recognition Engine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4896207"/>
            <a:ext cx="12954952" cy="2351603"/>
          </a:xfrm>
          <a:prstGeom prst="roundRect">
            <a:avLst>
              <a:gd name="adj" fmla="val 6221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4896207"/>
            <a:ext cx="121920" cy="2351603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5166003"/>
            <a:ext cx="28234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 &amp; 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661541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 Natural Language Understanding (NLU) engine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98959" y="6128266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 core banking intents: Check Balance, Apply for Loan, Find ATM, Card Services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198959" y="6594991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entities: Account type, location, date, card type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9459"/>
            <a:ext cx="987754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1: Implementation &amp; Outcome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5271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Trained NLU model using spaCy / Rasa NLU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9382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Intent classification with labeled examples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605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Entity extraction and slot filling logic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272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Tested intent accuracy using sample banking queries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579501"/>
            <a:ext cx="6185535" cy="1991439"/>
          </a:xfrm>
          <a:prstGeom prst="roundRect">
            <a:avLst>
              <a:gd name="adj" fmla="val 1803"/>
            </a:avLst>
          </a:prstGeom>
          <a:solidFill>
            <a:srgbClr val="0F004D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39" y="4898827"/>
            <a:ext cx="351949" cy="28158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68304" y="4878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Outcome: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68304" y="5469850"/>
            <a:ext cx="511563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intent detection and entity recognition, forming the foundation of conversational AI.</a:t>
            </a:r>
            <a:endParaRPr lang="en-US" sz="1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580918"/>
            <a:ext cx="6185535" cy="30328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4761" y="588299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90" y="2169438"/>
            <a:ext cx="4965502" cy="3890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020" y="574000"/>
            <a:ext cx="7685961" cy="980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2: Response &amp; Dialogue Management</a:t>
            </a:r>
            <a:endParaRPr lang="en-US" sz="3050" dirty="0"/>
          </a:p>
        </p:txBody>
      </p:sp>
      <p:sp>
        <p:nvSpPr>
          <p:cNvPr id="5" name="Shape 1"/>
          <p:cNvSpPr/>
          <p:nvPr/>
        </p:nvSpPr>
        <p:spPr>
          <a:xfrm>
            <a:off x="729020" y="1866781"/>
            <a:ext cx="7685961" cy="2347555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6" name="Shape 2"/>
          <p:cNvSpPr/>
          <p:nvPr/>
        </p:nvSpPr>
        <p:spPr>
          <a:xfrm>
            <a:off x="937260" y="2075021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8061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067" y="2246828"/>
            <a:ext cx="281226" cy="2812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7260" y="2908221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937260" y="3339346"/>
            <a:ext cx="726948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multi-turn conversations seamlessly, ensuring a natural user experience.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29020" y="4422577"/>
            <a:ext cx="7685961" cy="3232904"/>
          </a:xfrm>
          <a:prstGeom prst="roundRect">
            <a:avLst>
              <a:gd name="adj" fmla="val 967"/>
            </a:avLst>
          </a:prstGeom>
          <a:solidFill>
            <a:srgbClr val="2B2952"/>
          </a:solidFill>
          <a:ln/>
        </p:spPr>
      </p:sp>
      <p:sp>
        <p:nvSpPr>
          <p:cNvPr id="11" name="Shape 6"/>
          <p:cNvSpPr/>
          <p:nvPr/>
        </p:nvSpPr>
        <p:spPr>
          <a:xfrm>
            <a:off x="937260" y="4630817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8061FF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067" y="4802624"/>
            <a:ext cx="281226" cy="2812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7260" y="5464016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37260" y="5895142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Context tracking within a user session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937260" y="6301383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Rule-based and ML-based dialogue handling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937260" y="6707624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Fallback handling for unknown queries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937260" y="7113865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Optional escalation to human agent for complex issues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4425" y="578168"/>
            <a:ext cx="8687633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2: Implementation &amp; Outcome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1114425" y="1797368"/>
            <a:ext cx="6096595" cy="1849755"/>
          </a:xfrm>
          <a:prstGeom prst="roundRect">
            <a:avLst>
              <a:gd name="adj" fmla="val 5932"/>
            </a:avLst>
          </a:prstGeom>
          <a:solidFill>
            <a:srgbClr val="0C0A33"/>
          </a:solidFill>
          <a:ln/>
        </p:spPr>
      </p:sp>
      <p:sp>
        <p:nvSpPr>
          <p:cNvPr id="4" name="Shape 2"/>
          <p:cNvSpPr/>
          <p:nvPr/>
        </p:nvSpPr>
        <p:spPr>
          <a:xfrm>
            <a:off x="1114425" y="1774508"/>
            <a:ext cx="6096595" cy="91440"/>
          </a:xfrm>
          <a:prstGeom prst="roundRect">
            <a:avLst>
              <a:gd name="adj" fmla="val 34174"/>
            </a:avLst>
          </a:prstGeom>
          <a:solidFill>
            <a:srgbClr val="8061FF"/>
          </a:solidFill>
          <a:ln/>
        </p:spPr>
      </p:sp>
      <p:sp>
        <p:nvSpPr>
          <p:cNvPr id="5" name="Shape 3"/>
          <p:cNvSpPr/>
          <p:nvPr/>
        </p:nvSpPr>
        <p:spPr>
          <a:xfrm>
            <a:off x="3850184" y="1484948"/>
            <a:ext cx="624959" cy="624959"/>
          </a:xfrm>
          <a:prstGeom prst="roundRect">
            <a:avLst>
              <a:gd name="adj" fmla="val 146314"/>
            </a:avLst>
          </a:prstGeom>
          <a:solidFill>
            <a:srgbClr val="8061FF"/>
          </a:solidFill>
          <a:ln/>
        </p:spPr>
      </p:sp>
      <p:sp>
        <p:nvSpPr>
          <p:cNvPr id="6" name="Text 4"/>
          <p:cNvSpPr/>
          <p:nvPr/>
        </p:nvSpPr>
        <p:spPr>
          <a:xfrm>
            <a:off x="4037707" y="1641158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345525" y="2318147"/>
            <a:ext cx="289286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Dialogue Flow Design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345525" y="2749272"/>
            <a:ext cx="563439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Utilized rules and stories to map out conversational paths and user interactions.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261" y="1797368"/>
            <a:ext cx="6096595" cy="1849755"/>
          </a:xfrm>
          <a:prstGeom prst="roundRect">
            <a:avLst>
              <a:gd name="adj" fmla="val 5932"/>
            </a:avLst>
          </a:prstGeom>
          <a:solidFill>
            <a:srgbClr val="0C0A33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261" y="1774508"/>
            <a:ext cx="6096595" cy="91440"/>
          </a:xfrm>
          <a:prstGeom prst="roundRect">
            <a:avLst>
              <a:gd name="adj" fmla="val 34174"/>
            </a:avLst>
          </a:prstGeom>
          <a:solidFill>
            <a:srgbClr val="8061FF"/>
          </a:solidFill>
          <a:ln/>
        </p:spPr>
      </p:sp>
      <p:sp>
        <p:nvSpPr>
          <p:cNvPr id="11" name="Shape 9"/>
          <p:cNvSpPr/>
          <p:nvPr/>
        </p:nvSpPr>
        <p:spPr>
          <a:xfrm>
            <a:off x="10155019" y="1484948"/>
            <a:ext cx="624959" cy="624959"/>
          </a:xfrm>
          <a:prstGeom prst="roundRect">
            <a:avLst>
              <a:gd name="adj" fmla="val 146314"/>
            </a:avLst>
          </a:prstGeom>
          <a:solidFill>
            <a:srgbClr val="8061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342543" y="1641158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0361" y="2318147"/>
            <a:ext cx="265938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Fallback &amp; Chitchat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50361" y="2749272"/>
            <a:ext cx="563439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robust handling for out-of-scope queries and casual conversations.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14425" y="4167783"/>
            <a:ext cx="6096595" cy="1849755"/>
          </a:xfrm>
          <a:prstGeom prst="roundRect">
            <a:avLst>
              <a:gd name="adj" fmla="val 5932"/>
            </a:avLst>
          </a:prstGeom>
          <a:solidFill>
            <a:srgbClr val="0C0A33"/>
          </a:solidFill>
          <a:ln/>
        </p:spPr>
      </p:sp>
      <p:sp>
        <p:nvSpPr>
          <p:cNvPr id="16" name="Shape 14"/>
          <p:cNvSpPr/>
          <p:nvPr/>
        </p:nvSpPr>
        <p:spPr>
          <a:xfrm>
            <a:off x="1114425" y="4144923"/>
            <a:ext cx="6096595" cy="91440"/>
          </a:xfrm>
          <a:prstGeom prst="roundRect">
            <a:avLst>
              <a:gd name="adj" fmla="val 34174"/>
            </a:avLst>
          </a:prstGeom>
          <a:solidFill>
            <a:srgbClr val="8061FF"/>
          </a:solidFill>
          <a:ln/>
        </p:spPr>
      </p:sp>
      <p:sp>
        <p:nvSpPr>
          <p:cNvPr id="17" name="Shape 15"/>
          <p:cNvSpPr/>
          <p:nvPr/>
        </p:nvSpPr>
        <p:spPr>
          <a:xfrm>
            <a:off x="3850184" y="3855363"/>
            <a:ext cx="624959" cy="624959"/>
          </a:xfrm>
          <a:prstGeom prst="roundRect">
            <a:avLst>
              <a:gd name="adj" fmla="val 146314"/>
            </a:avLst>
          </a:prstGeom>
          <a:solidFill>
            <a:srgbClr val="8061FF"/>
          </a:solidFill>
          <a:ln/>
        </p:spPr>
      </p:sp>
      <p:sp>
        <p:nvSpPr>
          <p:cNvPr id="18" name="Text 16"/>
          <p:cNvSpPr/>
          <p:nvPr/>
        </p:nvSpPr>
        <p:spPr>
          <a:xfrm>
            <a:off x="4037707" y="4011573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1345525" y="4688562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Context Memory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345525" y="5119687"/>
            <a:ext cx="563439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Enabled session-based memory to maintain context throughout the conversation.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261" y="4167783"/>
            <a:ext cx="6096595" cy="1849755"/>
          </a:xfrm>
          <a:prstGeom prst="roundRect">
            <a:avLst>
              <a:gd name="adj" fmla="val 5932"/>
            </a:avLst>
          </a:prstGeom>
          <a:solidFill>
            <a:srgbClr val="0C0A33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261" y="4144923"/>
            <a:ext cx="6096595" cy="91440"/>
          </a:xfrm>
          <a:prstGeom prst="roundRect">
            <a:avLst>
              <a:gd name="adj" fmla="val 34174"/>
            </a:avLst>
          </a:prstGeom>
          <a:solidFill>
            <a:srgbClr val="8061FF"/>
          </a:solidFill>
          <a:ln/>
        </p:spPr>
      </p:sp>
      <p:sp>
        <p:nvSpPr>
          <p:cNvPr id="23" name="Shape 21"/>
          <p:cNvSpPr/>
          <p:nvPr/>
        </p:nvSpPr>
        <p:spPr>
          <a:xfrm>
            <a:off x="10155019" y="3855363"/>
            <a:ext cx="624959" cy="624959"/>
          </a:xfrm>
          <a:prstGeom prst="roundRect">
            <a:avLst>
              <a:gd name="adj" fmla="val 146314"/>
            </a:avLst>
          </a:prstGeom>
          <a:solidFill>
            <a:srgbClr val="8061FF"/>
          </a:solidFill>
          <a:ln/>
        </p:spPr>
      </p:sp>
      <p:sp>
        <p:nvSpPr>
          <p:cNvPr id="24" name="Text 22"/>
          <p:cNvSpPr/>
          <p:nvPr/>
        </p:nvSpPr>
        <p:spPr>
          <a:xfrm>
            <a:off x="10342543" y="4011573"/>
            <a:ext cx="2499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0361" y="4688562"/>
            <a:ext cx="261770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End-to-End Testing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50361" y="5119687"/>
            <a:ext cx="563439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Thoroughly tested conversations to ensure reliability and continuity.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14425" y="6251853"/>
            <a:ext cx="12401431" cy="1399580"/>
          </a:xfrm>
          <a:prstGeom prst="roundRect">
            <a:avLst>
              <a:gd name="adj" fmla="val 2233"/>
            </a:avLst>
          </a:prstGeom>
          <a:solidFill>
            <a:srgbClr val="0F004D"/>
          </a:solidFill>
          <a:ln/>
        </p:spPr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665" y="6526292"/>
            <a:ext cx="306348" cy="245031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837253" y="6512123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Outcome:</a:t>
            </a:r>
            <a:endParaRPr lang="en-US" sz="1900" dirty="0"/>
          </a:p>
        </p:txBody>
      </p:sp>
      <p:sp>
        <p:nvSpPr>
          <p:cNvPr id="30" name="Text 27"/>
          <p:cNvSpPr/>
          <p:nvPr/>
        </p:nvSpPr>
        <p:spPr>
          <a:xfrm>
            <a:off x="1837253" y="7026593"/>
            <a:ext cx="1147036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Natural, continuous, and reliable conversations, enhancing user satisfaction and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5110"/>
            <a:ext cx="1057679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3: Web Interface &amp; UI Integration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724" y="4657368"/>
            <a:ext cx="718066" cy="718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67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170176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 intuitive and user-friendly chat interface for seamless interaction.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743" y="4657368"/>
            <a:ext cx="718066" cy="718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4743" y="5674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UI Design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64743" y="6170176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Responsive design for desktop and mobile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464743" y="6636901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chat bubbles and typing animation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64743" y="7103626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Integrated bank branding with logo and avatar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1843" y="546973"/>
            <a:ext cx="8277106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3: Implementation &amp; Outcome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411843" y="1489591"/>
            <a:ext cx="689038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web UI using Streamlit / Flask / React for a dynamic frontend.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411843" y="1876306"/>
            <a:ext cx="689038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Seamlessly connected frontend with the chatbot backend API.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411843" y="2263021"/>
            <a:ext cx="689038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comprehensive error handling and edge-case management.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411843" y="2803446"/>
            <a:ext cx="6890385" cy="1649849"/>
          </a:xfrm>
          <a:prstGeom prst="roundRect">
            <a:avLst>
              <a:gd name="adj" fmla="val 1803"/>
            </a:avLst>
          </a:prstGeom>
          <a:solidFill>
            <a:srgbClr val="0F004D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082" y="3068003"/>
            <a:ext cx="291584" cy="2332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099905" y="3051215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Outcome: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099905" y="3541157"/>
            <a:ext cx="6004084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smooth and interactive banking chatbot interface, improving accessibility and user engagement.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18" y="1534239"/>
            <a:ext cx="4180642" cy="542936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93718" y="7186732"/>
            <a:ext cx="443234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976"/>
            <a:ext cx="109583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4: Admin Panel &amp; Knowledge Base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2457093" y="2752011"/>
            <a:ext cx="3238738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08107" y="3262193"/>
            <a:ext cx="336590" cy="3365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35147" y="2991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35147" y="3486864"/>
            <a:ext cx="69975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an admin panel for comprehensive chatbot management.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815489" y="4093964"/>
            <a:ext cx="7857530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228862"/>
            <a:ext cx="6477476" cy="2290643"/>
          </a:xfrm>
          <a:prstGeom prst="roundRect">
            <a:avLst>
              <a:gd name="adj" fmla="val 1568"/>
            </a:avLst>
          </a:prstGeom>
          <a:solidFill>
            <a:srgbClr val="2B295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107" y="5205770"/>
            <a:ext cx="336590" cy="3365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54516" y="44681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Admin Features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54516" y="4963716"/>
            <a:ext cx="5313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Upload and edit intents and training data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54516" y="5430441"/>
            <a:ext cx="5313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FAQs and static content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554516" y="5897166"/>
            <a:ext cx="5313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Role-based login using JWT for secure access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9937433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Milestone 4: Implementation &amp; Outcome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0818" y="1780937"/>
            <a:ext cx="6194822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Provided tools to view user interaction logs for performance analysis.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0818" y="2623542"/>
            <a:ext cx="6194822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Enabled triggering chatbot model re-training with new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0818" y="3466148"/>
            <a:ext cx="619482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Export analytics and logs as CSV for further insights.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0818" y="3928943"/>
            <a:ext cx="6194822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Integrated dummy external APIs for real-time data (e.g., account balance, exchange rate).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0818" y="4955619"/>
            <a:ext cx="6194822" cy="2354580"/>
          </a:xfrm>
          <a:prstGeom prst="roundRect">
            <a:avLst>
              <a:gd name="adj" fmla="val 1512"/>
            </a:avLst>
          </a:prstGeom>
          <a:solidFill>
            <a:srgbClr val="0F004D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110" y="5266968"/>
            <a:ext cx="349091" cy="27920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54493" y="5252204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Outcome: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654493" y="5838587"/>
            <a:ext cx="5133856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fully manageable and scalable chatbot system, ensuring continuous improvement and operational efficiency.</a:t>
            </a:r>
            <a:endParaRPr lang="en-US" sz="1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80" y="1834396"/>
            <a:ext cx="6194822" cy="35299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380" y="5631418"/>
            <a:ext cx="6194822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2026-01-11T04:04:35Z</dcterms:created>
  <dcterms:modified xsi:type="dcterms:W3CDTF">2026-01-11T04:04:35Z</dcterms:modified>
</cp:coreProperties>
</file>